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9.jpeg" ContentType="image/jpeg"/>
  <Override PartName="/ppt/media/image12.jpeg" ContentType="image/jpeg"/>
  <Override PartName="/ppt/media/image13.png" ContentType="image/png"/>
  <Override PartName="/ppt/media/image11.png" ContentType="image/png"/>
  <Override PartName="/ppt/media/image19.jpeg" ContentType="image/jpeg"/>
  <Override PartName="/ppt/media/image7.jpeg" ContentType="image/jpeg"/>
  <Override PartName="/ppt/media/image20.png" ContentType="image/png"/>
  <Override PartName="/ppt/media/image8.png" ContentType="image/png"/>
  <Override PartName="/ppt/media/image14.jpeg" ContentType="image/jpeg"/>
  <Override PartName="/ppt/media/image6.jpeg" ContentType="image/jpeg"/>
  <Override PartName="/ppt/media/image10.png" ContentType="image/png"/>
  <Override PartName="/ppt/media/image5.jpeg" ContentType="image/jpeg"/>
  <Override PartName="/ppt/media/image4.jpeg" ContentType="image/jpeg"/>
  <Override PartName="/ppt/media/image25.png" ContentType="image/png"/>
  <Override PartName="/ppt/media/image27.png" ContentType="image/png"/>
  <Override PartName="/ppt/media/image26.png" ContentType="image/png"/>
  <Override PartName="/ppt/media/image24.png" ContentType="image/png"/>
  <Override PartName="/ppt/media/image18.jpeg" ContentType="image/jpeg"/>
  <Override PartName="/ppt/media/image1.jpeg" ContentType="image/jpeg"/>
  <Override PartName="/ppt/media/image22.png" ContentType="image/png"/>
  <Override PartName="/ppt/media/image21.jpeg" ContentType="image/jpeg"/>
  <Override PartName="/ppt/media/image16.jpeg" ContentType="image/jpeg"/>
  <Override PartName="/ppt/media/image17.png" ContentType="image/png"/>
  <Override PartName="/ppt/media/image23.jpeg" ContentType="image/jpeg"/>
  <Override PartName="/ppt/media/image2.jpeg" ContentType="image/jpeg"/>
  <Override PartName="/ppt/media/image15.png" ContentType="image/png"/>
  <Override PartName="/ppt/media/image3.jpeg" ContentType="image/jpeg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8DCDAC-083B-41E5-BB8A-352404FDC48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B8D060-410C-455C-AD05-7005E8647DC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7D005FB-B58A-4B80-B82C-B15088FF5EB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0000"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D62E01-EF33-4B68-AF92-B92819F9583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E53B2EB-AA24-4E61-B947-8B4AC6EAD97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1035681-CD2C-4057-907C-7B57674EE19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98E2D04-FEDA-40D4-B765-0DBFBED9B4E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DC6013B-CD58-4EA2-9C1E-317BC8BC516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C54D3FC-9A0F-4D2E-A78F-08D76EA4089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91A96D8-FE4F-4AE0-8292-DF91EF578EF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3C36D7B-90FE-4371-88F1-8DD0CBE8894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1485F85-A502-4459-BBE4-460D8696CB6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bf5dd"/>
            </a:gs>
            <a:gs pos="100000">
              <a:srgbClr val="918d81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mbria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mbria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mbria"/>
              </a:rPr>
              <a:t>&lt;дата/время&gt;</a:t>
            </a:r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ru-R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mbri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34D4B23-3670-4F54-91F0-6C3BBB104A0E}" type="slidenum">
              <a:rPr b="0" lang="ru-RU" sz="1200" spc="-1" strike="noStrike">
                <a:solidFill>
                  <a:srgbClr val="8b8b8b"/>
                </a:solidFill>
                <a:latin typeface="Cambri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mbria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mbri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mbria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mbri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mbri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mbri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mbri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mbri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mbri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mbr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-15840" y="3492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sp>
        <p:nvSpPr>
          <p:cNvPr id="42" name="TextBox 1"/>
          <p:cNvSpPr/>
          <p:nvPr/>
        </p:nvSpPr>
        <p:spPr>
          <a:xfrm>
            <a:off x="971640" y="293760"/>
            <a:ext cx="7305840" cy="5998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c00000"/>
                </a:solidFill>
                <a:latin typeface="Cambria"/>
              </a:rPr>
              <a:t>ГБУ «Центр туризма и экскурсий» КК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3400" spc="-1" strike="noStrike">
                <a:solidFill>
                  <a:srgbClr val="c00000"/>
                </a:solidFill>
                <a:latin typeface="Cambria"/>
              </a:rPr>
              <a:t>О паспортизации </a:t>
            </a:r>
            <a:endParaRPr b="0" lang="ru-RU" sz="3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3400" spc="-1" strike="noStrike">
                <a:solidFill>
                  <a:srgbClr val="c00000"/>
                </a:solidFill>
                <a:latin typeface="Cambria"/>
              </a:rPr>
              <a:t>(аттестации и переаттестации) школьных музеев.</a:t>
            </a:r>
            <a:endParaRPr b="0" lang="ru-RU" sz="3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3400" spc="-1" strike="noStrike">
                <a:solidFill>
                  <a:srgbClr val="c00000"/>
                </a:solidFill>
                <a:latin typeface="Cambria"/>
              </a:rPr>
              <a:t>О проведении краевого конкурса школьных музеев.</a:t>
            </a:r>
            <a:endParaRPr b="0" lang="ru-RU" sz="34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1800" spc="-1" strike="noStrike">
                <a:solidFill>
                  <a:srgbClr val="c00000"/>
                </a:solidFill>
                <a:latin typeface="Cambria"/>
              </a:rPr>
              <a:t>Начальник отдела краеведческой 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1800" spc="-1" strike="noStrike">
                <a:solidFill>
                  <a:srgbClr val="c00000"/>
                </a:solidFill>
                <a:latin typeface="Cambria"/>
              </a:rPr>
              <a:t>и военно-патриотической работы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i="1" lang="ru-RU" sz="1800" spc="-1" strike="noStrike">
                <a:solidFill>
                  <a:srgbClr val="c00000"/>
                </a:solidFill>
                <a:latin typeface="Cambria"/>
              </a:rPr>
              <a:t>Н.М. Гришин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3200" spc="-1" strike="noStrike">
              <a:latin typeface="Arial"/>
            </a:endParaRPr>
          </a:p>
        </p:txBody>
      </p:sp>
      <p:pic>
        <p:nvPicPr>
          <p:cNvPr id="43" name="Picture 2" descr="C:\Users\Пользователь\Desktop\531055_640.jpg"/>
          <p:cNvPicPr/>
          <p:nvPr/>
        </p:nvPicPr>
        <p:blipFill>
          <a:blip r:embed="rId2"/>
          <a:srcRect l="8286" t="0" r="0" b="0"/>
          <a:stretch/>
        </p:blipFill>
        <p:spPr>
          <a:xfrm>
            <a:off x="5753160" y="4959000"/>
            <a:ext cx="2570400" cy="1584360"/>
          </a:xfrm>
          <a:prstGeom prst="rect">
            <a:avLst/>
          </a:prstGeom>
          <a:ln cap="sq" w="1905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4" name="Picture 3" descr="C:\Users\Пользователь\Desktop\f_12_v_ikh_zhizni_byl_afganistan.jpg"/>
          <p:cNvPicPr/>
          <p:nvPr/>
        </p:nvPicPr>
        <p:blipFill>
          <a:blip r:embed="rId3"/>
          <a:srcRect l="0" t="5701" r="6252" b="6277"/>
          <a:stretch/>
        </p:blipFill>
        <p:spPr>
          <a:xfrm>
            <a:off x="3399840" y="4949640"/>
            <a:ext cx="2312640" cy="1593720"/>
          </a:xfrm>
          <a:prstGeom prst="rect">
            <a:avLst/>
          </a:prstGeom>
          <a:ln cap="sq" w="1905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5" name="Picture 7" descr="C:\Users\Пользователь\Desktop\7.jpg"/>
          <p:cNvPicPr/>
          <p:nvPr/>
        </p:nvPicPr>
        <p:blipFill>
          <a:blip r:embed="rId4"/>
          <a:srcRect l="0" t="0" r="13241" b="0"/>
          <a:stretch/>
        </p:blipFill>
        <p:spPr>
          <a:xfrm>
            <a:off x="768960" y="4959000"/>
            <a:ext cx="2573280" cy="1584360"/>
          </a:xfrm>
          <a:prstGeom prst="rect">
            <a:avLst/>
          </a:prstGeom>
          <a:ln cap="sq" w="19050">
            <a:solidFill>
              <a:srgbClr val="ffffff"/>
            </a:solidFill>
            <a:miter/>
          </a:ln>
          <a:effectLst>
            <a:outerShdw algn="tl" blurRad="5508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64" name="Picture 2" descr=""/>
          <p:cNvPicPr/>
          <p:nvPr/>
        </p:nvPicPr>
        <p:blipFill>
          <a:blip r:embed="rId2"/>
          <a:stretch/>
        </p:blipFill>
        <p:spPr>
          <a:xfrm>
            <a:off x="2381760" y="348840"/>
            <a:ext cx="4391640" cy="61599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66" name="Picture 2" descr=""/>
          <p:cNvPicPr/>
          <p:nvPr/>
        </p:nvPicPr>
        <p:blipFill>
          <a:blip r:embed="rId2"/>
          <a:stretch/>
        </p:blipFill>
        <p:spPr>
          <a:xfrm>
            <a:off x="2413080" y="332640"/>
            <a:ext cx="4328640" cy="61923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68" name="Picture 3" descr=""/>
          <p:cNvPicPr/>
          <p:nvPr/>
        </p:nvPicPr>
        <p:blipFill>
          <a:blip r:embed="rId2"/>
          <a:stretch/>
        </p:blipFill>
        <p:spPr>
          <a:xfrm>
            <a:off x="5220000" y="1268640"/>
            <a:ext cx="3525120" cy="531648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69" name="Picture 4" descr=""/>
          <p:cNvPicPr/>
          <p:nvPr/>
        </p:nvPicPr>
        <p:blipFill>
          <a:blip r:embed="rId3"/>
          <a:stretch/>
        </p:blipFill>
        <p:spPr>
          <a:xfrm>
            <a:off x="3564000" y="908640"/>
            <a:ext cx="3598920" cy="531648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70" name="Picture 5" descr=""/>
          <p:cNvPicPr/>
          <p:nvPr/>
        </p:nvPicPr>
        <p:blipFill>
          <a:blip r:embed="rId4"/>
          <a:stretch/>
        </p:blipFill>
        <p:spPr>
          <a:xfrm>
            <a:off x="2159280" y="595800"/>
            <a:ext cx="3381120" cy="525492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71" name="Picture 6" descr=""/>
          <p:cNvPicPr/>
          <p:nvPr/>
        </p:nvPicPr>
        <p:blipFill>
          <a:blip r:embed="rId5"/>
          <a:stretch/>
        </p:blipFill>
        <p:spPr>
          <a:xfrm>
            <a:off x="405360" y="260640"/>
            <a:ext cx="3465000" cy="525492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sp>
        <p:nvSpPr>
          <p:cNvPr id="47" name="TextBox 1"/>
          <p:cNvSpPr/>
          <p:nvPr/>
        </p:nvSpPr>
        <p:spPr>
          <a:xfrm>
            <a:off x="997560" y="258840"/>
            <a:ext cx="7128360" cy="655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2060"/>
                </a:solidFill>
                <a:latin typeface="Cambria"/>
              </a:rPr>
              <a:t>Цели и задачи паспортизации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002060"/>
                </a:solidFill>
                <a:latin typeface="Cambria"/>
              </a:rPr>
              <a:t> 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0" lang="ru-RU" sz="1800" spc="-1" strike="noStrike">
                <a:solidFill>
                  <a:srgbClr val="002060"/>
                </a:solidFill>
                <a:latin typeface="Cambria"/>
              </a:rPr>
              <a:t>	</a:t>
            </a: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1. Формирование и упорядочение сети школьных музеев в Краснодарском крае, присвоение им звания «Школьный музей» на основании единых критериев, вручение каждому музею номерного свидетельства установленного образца.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	</a:t>
            </a: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2. Постановка конкретных задач перед каждым школьным музеем по дальнейшему развитию и совершенствованию работы.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	</a:t>
            </a: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3. Повышение идейного и научного уровня содержания экспозиций, улучшение их тематической структуры, организации учёта и хранения собранных материалов, повышение эффективности использования музеев в учебно-воспитательном процессе, совершенствование общественной деятельности школьных музеев.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	</a:t>
            </a: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4. Обобщение и распространение опыта работы лучших школьных музеев.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	</a:t>
            </a:r>
            <a:r>
              <a:rPr b="1" lang="ru-RU" sz="1800" spc="-1" strike="noStrike">
                <a:solidFill>
                  <a:srgbClr val="002060"/>
                </a:solidFill>
                <a:latin typeface="Cambria"/>
              </a:rPr>
              <a:t>5. Создание единой базы данных школьных музеев Краснодарского края.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sp>
        <p:nvSpPr>
          <p:cNvPr id="49" name="TextBox 1"/>
          <p:cNvSpPr/>
          <p:nvPr/>
        </p:nvSpPr>
        <p:spPr>
          <a:xfrm>
            <a:off x="1049400" y="476640"/>
            <a:ext cx="7056360" cy="627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b22"/>
                </a:solidFill>
                <a:latin typeface="Cambria"/>
              </a:rPr>
              <a:t>Этапы паспортизации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 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      </a:t>
            </a:r>
            <a:r>
              <a:rPr b="1" lang="ru-RU" sz="1800" spc="-1" strike="noStrike" u="sng">
                <a:solidFill>
                  <a:srgbClr val="000b22"/>
                </a:solidFill>
                <a:uFillTx/>
                <a:latin typeface="Cambria"/>
              </a:rPr>
              <a:t>1 – й этап</a:t>
            </a: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. Создание и организация работы муниципальной комиссии по изучению деятельности музеев  образовательных  организаций (утверждается Приказом муниципального органа управлением образованием). Подготовка пакета документов для направления их в краевую комиссию (ГБУ «Центр туризма и экскурсий» КК).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         </a:t>
            </a:r>
            <a:r>
              <a:rPr b="1" lang="ru-RU" sz="1800" spc="-1" strike="noStrike" u="sng">
                <a:solidFill>
                  <a:srgbClr val="000b22"/>
                </a:solidFill>
                <a:uFillTx/>
                <a:latin typeface="Cambria"/>
              </a:rPr>
              <a:t>2 - й этап</a:t>
            </a: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. Рассмотрение присланных документов краевой комиссией</a:t>
            </a:r>
            <a:r>
              <a:rPr b="1" i="1" lang="ru-RU" sz="1800" spc="-1" strike="noStrike">
                <a:solidFill>
                  <a:srgbClr val="000b22"/>
                </a:solidFill>
                <a:latin typeface="Cambria"/>
              </a:rPr>
              <a:t>  </a:t>
            </a: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и принятие решения о паспортизации (оформление протокола). Отправка документов в Федеральный центр детско-юношеского туризма и краеведения.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         </a:t>
            </a:r>
            <a:r>
              <a:rPr b="1" lang="ru-RU" sz="1800" spc="-1" strike="noStrike" u="sng">
                <a:solidFill>
                  <a:srgbClr val="000b22"/>
                </a:solidFill>
                <a:uFillTx/>
                <a:latin typeface="Cambria"/>
              </a:rPr>
              <a:t>3 - й этап</a:t>
            </a: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.     Регистрация      музея    муниципальной образовательной организации в Федеральном центре детско-юношеского туризма и краеведения Министерства просвещения Российской Федерации. Выдача музею номерного Свидетельства общероссийского образца. 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51" name="Picture 3" descr=""/>
          <p:cNvPicPr/>
          <p:nvPr/>
        </p:nvPicPr>
        <p:blipFill>
          <a:blip r:embed="rId2"/>
          <a:stretch/>
        </p:blipFill>
        <p:spPr>
          <a:xfrm>
            <a:off x="2339640" y="306720"/>
            <a:ext cx="4445640" cy="6218280"/>
          </a:xfrm>
          <a:prstGeom prst="rect">
            <a:avLst/>
          </a:prstGeom>
          <a:ln w="9525">
            <a:solidFill>
              <a:srgbClr val="00206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53" name="Picture 2" descr=""/>
          <p:cNvPicPr/>
          <p:nvPr/>
        </p:nvPicPr>
        <p:blipFill>
          <a:blip r:embed="rId2"/>
          <a:stretch/>
        </p:blipFill>
        <p:spPr>
          <a:xfrm>
            <a:off x="621360" y="404640"/>
            <a:ext cx="3833280" cy="60483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  <p:pic>
        <p:nvPicPr>
          <p:cNvPr id="54" name="Picture 3" descr=""/>
          <p:cNvPicPr/>
          <p:nvPr/>
        </p:nvPicPr>
        <p:blipFill>
          <a:blip r:embed="rId3"/>
          <a:stretch/>
        </p:blipFill>
        <p:spPr>
          <a:xfrm>
            <a:off x="4605480" y="408600"/>
            <a:ext cx="4015440" cy="604440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56" name="Picture 2" descr=""/>
          <p:cNvPicPr/>
          <p:nvPr/>
        </p:nvPicPr>
        <p:blipFill>
          <a:blip r:embed="rId2"/>
          <a:stretch/>
        </p:blipFill>
        <p:spPr>
          <a:xfrm>
            <a:off x="2284560" y="332640"/>
            <a:ext cx="4591440" cy="61995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58" name="Picture 2" descr=""/>
          <p:cNvPicPr/>
          <p:nvPr/>
        </p:nvPicPr>
        <p:blipFill>
          <a:blip r:embed="rId2"/>
          <a:srcRect l="2189" t="0" r="1416" b="0"/>
          <a:stretch/>
        </p:blipFill>
        <p:spPr>
          <a:xfrm>
            <a:off x="234000" y="1131840"/>
            <a:ext cx="8686800" cy="45939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pic>
        <p:nvPicPr>
          <p:cNvPr id="60" name="Picture 2" descr=""/>
          <p:cNvPicPr/>
          <p:nvPr/>
        </p:nvPicPr>
        <p:blipFill>
          <a:blip r:embed="rId2"/>
          <a:stretch/>
        </p:blipFill>
        <p:spPr>
          <a:xfrm>
            <a:off x="2336760" y="332640"/>
            <a:ext cx="4481640" cy="6192360"/>
          </a:xfrm>
          <a:prstGeom prst="rect">
            <a:avLst/>
          </a:prstGeom>
          <a:ln w="9525">
            <a:solidFill>
              <a:srgbClr val="000000"/>
            </a:solidFill>
            <a:miter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D:\ИРИНА\МЕТОД. МАТЕРИАЛ\Образцы слайдов для презентаций\2.jpg"/>
          <p:cNvPicPr/>
          <p:nvPr/>
        </p:nvPicPr>
        <p:blipFill>
          <a:blip r:embed="rId1"/>
          <a:stretch/>
        </p:blipFill>
        <p:spPr>
          <a:xfrm>
            <a:off x="5760" y="0"/>
            <a:ext cx="9143640" cy="6857640"/>
          </a:xfrm>
          <a:prstGeom prst="rect">
            <a:avLst/>
          </a:prstGeom>
          <a:ln w="0">
            <a:noFill/>
          </a:ln>
          <a:effectLst>
            <a:outerShdw algn="ctr" blurRad="108000" dir="5400000" dist="126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  <p:sp>
        <p:nvSpPr>
          <p:cNvPr id="62" name="TextBox 1"/>
          <p:cNvSpPr/>
          <p:nvPr/>
        </p:nvSpPr>
        <p:spPr>
          <a:xfrm>
            <a:off x="971640" y="412920"/>
            <a:ext cx="7200360" cy="679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1" lang="ru-RU" sz="2800" spc="-1" strike="noStrike">
                <a:solidFill>
                  <a:srgbClr val="000b22"/>
                </a:solidFill>
                <a:latin typeface="Cambria"/>
              </a:rPr>
              <a:t>Сроки приема аттестационных документов.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 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 u="sng">
                <a:solidFill>
                  <a:srgbClr val="000b22"/>
                </a:solidFill>
                <a:uFillTx/>
                <a:latin typeface="Cambria"/>
              </a:rPr>
              <a:t>15 сентября - 15 ноября текущего учебного года.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Приём аттестационных документов для паспортизации (аттестации) вновь созданного музея образовательной организации курирующей организацией (ГБУ «Центр туризма и экскурсий» КК).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ru-RU" sz="14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 u="sng">
                <a:solidFill>
                  <a:srgbClr val="000b22"/>
                </a:solidFill>
                <a:uFillTx/>
                <a:latin typeface="Cambria"/>
              </a:rPr>
              <a:t>15 декабря - 31 января текущего учебного года.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Приём и рассмотрения аттестационных документов для вновь созданного музея образовательной организации в ФЦДЮТиК.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ru-RU" sz="14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 u="sng">
                <a:solidFill>
                  <a:srgbClr val="000b22"/>
                </a:solidFill>
                <a:uFillTx/>
                <a:latin typeface="Cambria"/>
              </a:rPr>
              <a:t>Февраль текущего учебного года. 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Приём аттестационных документов для переаттестации музеев образовательных организаций курирующей организацией.</a:t>
            </a:r>
            <a:endParaRPr b="0" lang="ru-RU" sz="18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endParaRPr b="0" lang="ru-RU" sz="1400" spc="-1" strike="noStrike">
              <a:latin typeface="Arial"/>
            </a:endParaRPr>
          </a:p>
          <a:p>
            <a:pPr algn="just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000b22"/>
                </a:solidFill>
                <a:latin typeface="Cambria"/>
              </a:rPr>
              <a:t>В апреле текущего учебного года комиссия по переаттестации музеев образовательных учреждений выносит решение о подтверждении звания «Школьный музей».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Application>LibreOffice/7.3.5.2$Linux_X86_64 LibreOffice_project/30$Build-2</Application>
  <AppVersion>15.0000</AppVersion>
  <Words>45</Words>
  <Paragraphs>33</Paragraphs>
  <Company>SPecialiST RePack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2019-10-24T07:55:36Z</dcterms:created>
  <dc:creator>Пользователь</dc:creator>
  <dc:description/>
  <dc:language>ru-RU</dc:language>
  <cp:lastModifiedBy>User</cp:lastModifiedBy>
  <dcterms:modified xsi:type="dcterms:W3CDTF">2019-10-25T11:34:59Z</dcterms:modified>
  <cp:revision>26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12</vt:i4>
  </property>
</Properties>
</file>